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0" r:id="rId5"/>
    <p:sldId id="258" r:id="rId6"/>
    <p:sldId id="259" r:id="rId7"/>
    <p:sldId id="262" r:id="rId8"/>
    <p:sldId id="261" r:id="rId9"/>
    <p:sldId id="263"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80" autoAdjust="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notesViewPr>
    <p:cSldViewPr>
      <p:cViewPr varScale="1">
        <p:scale>
          <a:sx n="67" d="100"/>
          <a:sy n="67" d="100"/>
        </p:scale>
        <p:origin x="-3168"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28.04.2020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28.04.2020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28.04.2020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28.04.2020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738538"/>
          </a:xfrm>
        </p:spPr>
        <p:txBody>
          <a:bodyPr>
            <a:noAutofit/>
          </a:bodyPr>
          <a:lstStyle/>
          <a:p>
            <a:r>
              <a:rPr lang="ru-RU" sz="6000" b="1" dirty="0" smtClean="0">
                <a:solidFill>
                  <a:srgbClr val="C00000"/>
                </a:solidFill>
                <a:latin typeface="Arial" pitchFamily="34" charset="0"/>
                <a:cs typeface="Arial" pitchFamily="34" charset="0"/>
              </a:rPr>
              <a:t/>
            </a:r>
            <a:br>
              <a:rPr lang="ru-RU" sz="6000" b="1" dirty="0" smtClean="0">
                <a:solidFill>
                  <a:srgbClr val="C00000"/>
                </a:solidFill>
                <a:latin typeface="Arial" pitchFamily="34" charset="0"/>
                <a:cs typeface="Arial" pitchFamily="34" charset="0"/>
              </a:rPr>
            </a:br>
            <a:r>
              <a:rPr lang="ru-RU" sz="6000" b="1" dirty="0" smtClean="0">
                <a:solidFill>
                  <a:srgbClr val="C00000"/>
                </a:solidFill>
                <a:latin typeface="Bahnschrift Light Condensed" pitchFamily="34" charset="0"/>
                <a:cs typeface="Arial" pitchFamily="34" charset="0"/>
              </a:rPr>
              <a:t>СМИ во время Великой отечественной войны</a:t>
            </a:r>
            <a:endParaRPr lang="ru-RU" sz="6000" b="1" dirty="0">
              <a:solidFill>
                <a:srgbClr val="C00000"/>
              </a:solidFill>
              <a:latin typeface="Bahnschrift Light Condensed" pitchFamily="34" charset="0"/>
              <a:cs typeface="Arial" pitchFamily="34" charset="0"/>
            </a:endParaRPr>
          </a:p>
        </p:txBody>
      </p:sp>
    </p:spTree>
    <p:extLst>
      <p:ext uri="{BB962C8B-B14F-4D97-AF65-F5344CB8AC3E}">
        <p14:creationId xmlns:p14="http://schemas.microsoft.com/office/powerpoint/2010/main" val="1771060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62474"/>
          </a:xfrm>
        </p:spPr>
        <p:txBody>
          <a:bodyPr>
            <a:normAutofit/>
          </a:bodyPr>
          <a:lstStyle/>
          <a:p>
            <a:r>
              <a:rPr lang="ru-RU" b="1" dirty="0" smtClean="0">
                <a:solidFill>
                  <a:srgbClr val="000000"/>
                </a:solidFill>
                <a:latin typeface="Bahnschrift Light Condensed" pitchFamily="34" charset="0"/>
                <a:ea typeface="Calibri"/>
              </a:rPr>
              <a:t/>
            </a:r>
            <a:br>
              <a:rPr lang="ru-RU" b="1" dirty="0" smtClean="0">
                <a:solidFill>
                  <a:srgbClr val="000000"/>
                </a:solidFill>
                <a:latin typeface="Bahnschrift Light Condensed" pitchFamily="34" charset="0"/>
                <a:ea typeface="Calibri"/>
              </a:rPr>
            </a:br>
            <a:r>
              <a:rPr lang="ru-RU" b="1" dirty="0" smtClean="0">
                <a:solidFill>
                  <a:srgbClr val="000000"/>
                </a:solidFill>
                <a:latin typeface="Bahnschrift Light Condensed" pitchFamily="34" charset="0"/>
                <a:ea typeface="Calibri"/>
              </a:rPr>
              <a:t>Все </a:t>
            </a:r>
            <a:r>
              <a:rPr lang="ru-RU" b="1" dirty="0">
                <a:solidFill>
                  <a:srgbClr val="000000"/>
                </a:solidFill>
                <a:latin typeface="Bahnschrift Light Condensed" pitchFamily="34" charset="0"/>
                <a:ea typeface="Calibri"/>
              </a:rPr>
              <a:t>СМИ во время Великой Отечественной войны работали в особом режиме. </a:t>
            </a:r>
            <a:endParaRPr lang="ru-RU" b="1" dirty="0">
              <a:latin typeface="Bahnschrift Light Condensed" pitchFamily="34" charset="0"/>
            </a:endParaRPr>
          </a:p>
        </p:txBody>
      </p:sp>
    </p:spTree>
    <p:extLst>
      <p:ext uri="{BB962C8B-B14F-4D97-AF65-F5344CB8AC3E}">
        <p14:creationId xmlns:p14="http://schemas.microsoft.com/office/powerpoint/2010/main" val="242288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2997" y="2996952"/>
            <a:ext cx="8291264" cy="2664296"/>
          </a:xfrm>
        </p:spPr>
        <p:txBody>
          <a:bodyPr>
            <a:normAutofit/>
          </a:bodyPr>
          <a:lstStyle/>
          <a:p>
            <a:r>
              <a:rPr lang="ru-RU" dirty="0" smtClean="0">
                <a:solidFill>
                  <a:srgbClr val="000000"/>
                </a:solidFill>
                <a:latin typeface="Arial"/>
                <a:ea typeface="Calibri"/>
              </a:rPr>
              <a:t> </a:t>
            </a:r>
            <a:r>
              <a:rPr lang="ru-RU" sz="6000" b="1" dirty="0">
                <a:solidFill>
                  <a:srgbClr val="000000"/>
                </a:solidFill>
                <a:latin typeface="Bahnschrift Light Condensed" pitchFamily="34" charset="0"/>
                <a:ea typeface="Calibri"/>
              </a:rPr>
              <a:t>24 июня 1941 г. было создано «</a:t>
            </a:r>
            <a:r>
              <a:rPr lang="ru-RU" sz="6000" b="1" dirty="0" err="1">
                <a:solidFill>
                  <a:srgbClr val="000000"/>
                </a:solidFill>
                <a:latin typeface="Bahnschrift Light Condensed" pitchFamily="34" charset="0"/>
                <a:ea typeface="Calibri"/>
              </a:rPr>
              <a:t>Совинформбюро</a:t>
            </a:r>
            <a:r>
              <a:rPr lang="ru-RU" sz="6000" b="1" dirty="0">
                <a:solidFill>
                  <a:srgbClr val="000000"/>
                </a:solidFill>
                <a:latin typeface="Bahnschrift Light Condensed" pitchFamily="34" charset="0"/>
                <a:ea typeface="Calibri"/>
              </a:rPr>
              <a:t>»</a:t>
            </a:r>
            <a:endParaRPr lang="ru-RU" sz="6000" b="1" dirty="0">
              <a:latin typeface="Bahnschrift Light Condensed"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88640"/>
            <a:ext cx="8246933" cy="2409036"/>
          </a:xfrm>
          <a:prstGeom prst="rect">
            <a:avLst/>
          </a:prstGeom>
        </p:spPr>
      </p:pic>
    </p:spTree>
    <p:extLst>
      <p:ext uri="{BB962C8B-B14F-4D97-AF65-F5344CB8AC3E}">
        <p14:creationId xmlns:p14="http://schemas.microsoft.com/office/powerpoint/2010/main" val="62033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Bahnschrift Light Condensed" pitchFamily="34" charset="0"/>
              </a:rPr>
              <a:t>2 основные функции СМИ во время ВОВ</a:t>
            </a:r>
            <a:endParaRPr lang="ru-RU" b="1" dirty="0">
              <a:latin typeface="Bahnschrift Light Condensed" pitchFamily="34" charset="0"/>
            </a:endParaRPr>
          </a:p>
        </p:txBody>
      </p:sp>
      <p:sp>
        <p:nvSpPr>
          <p:cNvPr id="3" name="TextBox 2"/>
          <p:cNvSpPr txBox="1"/>
          <p:nvPr/>
        </p:nvSpPr>
        <p:spPr>
          <a:xfrm>
            <a:off x="899592" y="1916832"/>
            <a:ext cx="6768752" cy="4118050"/>
          </a:xfrm>
          <a:prstGeom prst="rect">
            <a:avLst/>
          </a:prstGeom>
          <a:noFill/>
        </p:spPr>
        <p:txBody>
          <a:bodyPr wrap="square" rtlCol="0">
            <a:spAutoFit/>
          </a:bodyPr>
          <a:lstStyle/>
          <a:p>
            <a:pPr marL="457200" indent="-457200">
              <a:buAutoNum type="arabicPeriod"/>
            </a:pPr>
            <a:r>
              <a:rPr lang="ru-RU" sz="2400" dirty="0" smtClean="0">
                <a:latin typeface="Bahnschrift Light Condensed" pitchFamily="34" charset="0"/>
              </a:rPr>
              <a:t>Информационная (</a:t>
            </a:r>
            <a:r>
              <a:rPr lang="ru-RU" sz="2400" dirty="0">
                <a:solidFill>
                  <a:srgbClr val="000000"/>
                </a:solidFill>
                <a:latin typeface="Bahnschrift Light Condensed" pitchFamily="34" charset="0"/>
                <a:ea typeface="Calibri"/>
              </a:rPr>
              <a:t>изложение сводок с театра военных действий и фронтовых сообщений</a:t>
            </a:r>
            <a:r>
              <a:rPr lang="ru-RU" sz="2400" dirty="0" smtClean="0">
                <a:latin typeface="Bahnschrift Light Condensed" pitchFamily="34" charset="0"/>
              </a:rPr>
              <a:t>)</a:t>
            </a:r>
          </a:p>
          <a:p>
            <a:pPr marL="457200" indent="-457200">
              <a:buAutoNum type="arabicPeriod"/>
            </a:pPr>
            <a:endParaRPr lang="ru-RU" sz="2400" dirty="0">
              <a:latin typeface="Bahnschrift Light Condensed" pitchFamily="34" charset="0"/>
            </a:endParaRPr>
          </a:p>
          <a:p>
            <a:pPr marL="457200" indent="-457200">
              <a:buAutoNum type="arabicPeriod"/>
            </a:pPr>
            <a:endParaRPr lang="ru-RU" sz="2400" dirty="0" smtClean="0">
              <a:latin typeface="Bahnschrift Light Condensed" pitchFamily="34" charset="0"/>
            </a:endParaRPr>
          </a:p>
          <a:p>
            <a:pPr>
              <a:lnSpc>
                <a:spcPct val="115000"/>
              </a:lnSpc>
              <a:spcAft>
                <a:spcPts val="1000"/>
              </a:spcAft>
            </a:pPr>
            <a:r>
              <a:rPr lang="ru-RU" sz="2400" dirty="0" smtClean="0">
                <a:latin typeface="Bahnschrift Light Condensed" pitchFamily="34" charset="0"/>
              </a:rPr>
              <a:t>2.    Воодушевляющая (</a:t>
            </a:r>
            <a:r>
              <a:rPr lang="ru-RU" sz="2400" dirty="0">
                <a:solidFill>
                  <a:srgbClr val="000000"/>
                </a:solidFill>
                <a:latin typeface="Bahnschrift Light Condensed" pitchFamily="34" charset="0"/>
                <a:ea typeface="Calibri"/>
                <a:cs typeface="Times New Roman"/>
              </a:rPr>
              <a:t>показать коварные замыслы врага, раскрыть его захватнические планы по отношению к народам СССР, а также разъяснить населению и армии, что война для нашего народа является справедливой, ибо призвана защищать Отечество от </a:t>
            </a:r>
            <a:r>
              <a:rPr lang="ru-RU" sz="2400" dirty="0" smtClean="0">
                <a:solidFill>
                  <a:srgbClr val="000000"/>
                </a:solidFill>
                <a:latin typeface="Bahnschrift Light Condensed" pitchFamily="34" charset="0"/>
                <a:ea typeface="Calibri"/>
                <a:cs typeface="Times New Roman"/>
              </a:rPr>
              <a:t>захватчиков. Поддержание духа на фронте и в тылу)</a:t>
            </a:r>
            <a:endParaRPr lang="ru-RU" sz="2400" dirty="0">
              <a:latin typeface="Bahnschrift Light Condensed" pitchFamily="34" charset="0"/>
              <a:ea typeface="Calibri"/>
              <a:cs typeface="Times New Roman"/>
            </a:endParaRPr>
          </a:p>
        </p:txBody>
      </p:sp>
    </p:spTree>
    <p:extLst>
      <p:ext uri="{BB962C8B-B14F-4D97-AF65-F5344CB8AC3E}">
        <p14:creationId xmlns:p14="http://schemas.microsoft.com/office/powerpoint/2010/main" val="3717048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5400" b="1" dirty="0" smtClean="0">
                <a:latin typeface="Bahnschrift Light Condensed" pitchFamily="34" charset="0"/>
              </a:rPr>
              <a:t>РАДИО в лицах</a:t>
            </a:r>
            <a:endParaRPr lang="ru-RU" sz="5400" b="1" dirty="0">
              <a:latin typeface="Bahnschrift Light Condensed" pitchFamily="34"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865682"/>
            <a:ext cx="3782399" cy="2518633"/>
          </a:xfrm>
        </p:spPr>
      </p:pic>
      <p:sp>
        <p:nvSpPr>
          <p:cNvPr id="5" name="TextBox 4"/>
          <p:cNvSpPr txBox="1"/>
          <p:nvPr/>
        </p:nvSpPr>
        <p:spPr>
          <a:xfrm>
            <a:off x="4139952" y="2276872"/>
            <a:ext cx="4896544" cy="584775"/>
          </a:xfrm>
          <a:prstGeom prst="rect">
            <a:avLst/>
          </a:prstGeom>
          <a:noFill/>
        </p:spPr>
        <p:txBody>
          <a:bodyPr wrap="square" rtlCol="0">
            <a:spAutoFit/>
          </a:bodyPr>
          <a:lstStyle/>
          <a:p>
            <a:pPr algn="ctr"/>
            <a:r>
              <a:rPr lang="vi-VN" sz="3200" b="1" dirty="0">
                <a:latin typeface="Bahnschrift Light Condensed" pitchFamily="34" charset="0"/>
              </a:rPr>
              <a:t>Ю́рий</a:t>
            </a:r>
            <a:r>
              <a:rPr lang="vi-VN" sz="3200" dirty="0">
                <a:latin typeface="Bahnschrift Light Condensed" pitchFamily="34" charset="0"/>
              </a:rPr>
              <a:t> Бори́сович </a:t>
            </a:r>
            <a:r>
              <a:rPr lang="vi-VN" sz="3200" b="1" dirty="0">
                <a:latin typeface="Bahnschrift Light Condensed" pitchFamily="34" charset="0"/>
              </a:rPr>
              <a:t>Левита́н</a:t>
            </a:r>
            <a:endParaRPr lang="ru-RU" sz="3200" dirty="0">
              <a:latin typeface="Bahnschrift Light Condensed" pitchFamily="34" charset="0"/>
            </a:endParaRPr>
          </a:p>
        </p:txBody>
      </p:sp>
      <p:sp>
        <p:nvSpPr>
          <p:cNvPr id="6" name="TextBox 5"/>
          <p:cNvSpPr txBox="1"/>
          <p:nvPr/>
        </p:nvSpPr>
        <p:spPr>
          <a:xfrm>
            <a:off x="4449696" y="2924944"/>
            <a:ext cx="4608512" cy="400110"/>
          </a:xfrm>
          <a:prstGeom prst="rect">
            <a:avLst/>
          </a:prstGeom>
          <a:noFill/>
        </p:spPr>
        <p:txBody>
          <a:bodyPr wrap="square" rtlCol="0">
            <a:spAutoFit/>
          </a:bodyPr>
          <a:lstStyle/>
          <a:p>
            <a:pPr algn="ctr"/>
            <a:r>
              <a:rPr lang="ru-RU" sz="2000" dirty="0" smtClean="0">
                <a:latin typeface="Bahnschrift Light Condensed" pitchFamily="34" charset="0"/>
              </a:rPr>
              <a:t>19 сентября 1914г-4 августа 1983</a:t>
            </a:r>
            <a:endParaRPr lang="ru-RU" sz="2000" dirty="0">
              <a:latin typeface="Bahnschrift Light Condensed" pitchFamily="34" charset="0"/>
            </a:endParaRPr>
          </a:p>
        </p:txBody>
      </p:sp>
    </p:spTree>
    <p:extLst>
      <p:ext uri="{BB962C8B-B14F-4D97-AF65-F5344CB8AC3E}">
        <p14:creationId xmlns:p14="http://schemas.microsoft.com/office/powerpoint/2010/main" val="2089348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18258"/>
          </a:xfrm>
        </p:spPr>
        <p:txBody>
          <a:bodyPr>
            <a:noAutofit/>
          </a:bodyPr>
          <a:lstStyle/>
          <a:p>
            <a:r>
              <a:rPr lang="ru-RU" sz="3200" b="1" dirty="0">
                <a:solidFill>
                  <a:srgbClr val="000000"/>
                </a:solidFill>
                <a:latin typeface="Bahnschrift Light Condensed" pitchFamily="34" charset="0"/>
                <a:ea typeface="Calibri"/>
              </a:rPr>
              <a:t>Оно передало правительственное заявление о нападении Германии на СССР в 12 часов 22 июня, и уже через 45 минут транслировались первые военные «Последние известия»</a:t>
            </a:r>
            <a:endParaRPr lang="ru-RU" sz="3200" b="1" dirty="0">
              <a:latin typeface="Bahnschrift Light Condensed"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636912"/>
            <a:ext cx="4032448" cy="302433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691353"/>
            <a:ext cx="4185551" cy="2915453"/>
          </a:xfrm>
          <a:prstGeom prst="rect">
            <a:avLst/>
          </a:prstGeom>
        </p:spPr>
      </p:pic>
    </p:spTree>
    <p:extLst>
      <p:ext uri="{BB962C8B-B14F-4D97-AF65-F5344CB8AC3E}">
        <p14:creationId xmlns:p14="http://schemas.microsoft.com/office/powerpoint/2010/main" val="3102976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prstClr val="black"/>
                </a:solidFill>
                <a:latin typeface="Bahnschrift Light Condensed" pitchFamily="34" charset="0"/>
              </a:rPr>
              <a:t>ГАЗЕТЫ в лицах</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268759"/>
            <a:ext cx="1944216" cy="2417133"/>
          </a:xfrm>
          <a:prstGeom prst="rect">
            <a:avLst/>
          </a:prstGeom>
        </p:spPr>
      </p:pic>
      <p:sp>
        <p:nvSpPr>
          <p:cNvPr id="4" name="TextBox 3"/>
          <p:cNvSpPr txBox="1"/>
          <p:nvPr/>
        </p:nvSpPr>
        <p:spPr>
          <a:xfrm>
            <a:off x="2627784" y="1481510"/>
            <a:ext cx="3240360" cy="523220"/>
          </a:xfrm>
          <a:prstGeom prst="rect">
            <a:avLst/>
          </a:prstGeom>
          <a:noFill/>
        </p:spPr>
        <p:txBody>
          <a:bodyPr wrap="square" rtlCol="0">
            <a:spAutoFit/>
          </a:bodyPr>
          <a:lstStyle/>
          <a:p>
            <a:pPr algn="ctr"/>
            <a:r>
              <a:rPr lang="ru-RU" sz="2800" b="1" dirty="0" smtClean="0">
                <a:latin typeface="Bahnschrift Light Condensed" pitchFamily="34" charset="0"/>
              </a:rPr>
              <a:t>Константин Симонов</a:t>
            </a:r>
            <a:endParaRPr lang="ru-RU" sz="2800" b="1" dirty="0">
              <a:latin typeface="Bahnschrift Light Condensed" pitchFamily="34"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8472" y="1481510"/>
            <a:ext cx="2391492" cy="3750294"/>
          </a:xfrm>
          <a:prstGeom prst="rect">
            <a:avLst/>
          </a:prstGeom>
        </p:spPr>
      </p:pic>
      <p:sp>
        <p:nvSpPr>
          <p:cNvPr id="7" name="TextBox 6"/>
          <p:cNvSpPr txBox="1"/>
          <p:nvPr/>
        </p:nvSpPr>
        <p:spPr>
          <a:xfrm>
            <a:off x="3851920" y="2833437"/>
            <a:ext cx="2592288" cy="523220"/>
          </a:xfrm>
          <a:prstGeom prst="rect">
            <a:avLst/>
          </a:prstGeom>
          <a:noFill/>
        </p:spPr>
        <p:txBody>
          <a:bodyPr wrap="square" rtlCol="0">
            <a:spAutoFit/>
          </a:bodyPr>
          <a:lstStyle/>
          <a:p>
            <a:pPr algn="ctr"/>
            <a:r>
              <a:rPr lang="ru-RU" sz="2800" b="1" dirty="0" smtClean="0">
                <a:latin typeface="Bahnschrift Light Condensed" pitchFamily="34" charset="0"/>
              </a:rPr>
              <a:t>Алексей Сурков</a:t>
            </a:r>
            <a:endParaRPr lang="ru-RU" sz="2800" b="1" dirty="0">
              <a:latin typeface="Bahnschrift Light Condensed" pitchFamily="34" charset="0"/>
            </a:endParaRPr>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4022304"/>
            <a:ext cx="3240360" cy="2439528"/>
          </a:xfrm>
          <a:prstGeom prst="rect">
            <a:avLst/>
          </a:prstGeom>
        </p:spPr>
      </p:pic>
      <p:sp>
        <p:nvSpPr>
          <p:cNvPr id="10" name="TextBox 9"/>
          <p:cNvSpPr txBox="1"/>
          <p:nvPr/>
        </p:nvSpPr>
        <p:spPr>
          <a:xfrm>
            <a:off x="3635896" y="4980458"/>
            <a:ext cx="2592288" cy="523220"/>
          </a:xfrm>
          <a:prstGeom prst="rect">
            <a:avLst/>
          </a:prstGeom>
          <a:noFill/>
        </p:spPr>
        <p:txBody>
          <a:bodyPr wrap="square" rtlCol="0">
            <a:spAutoFit/>
          </a:bodyPr>
          <a:lstStyle/>
          <a:p>
            <a:pPr algn="ctr"/>
            <a:r>
              <a:rPr lang="ru-RU" sz="2800" b="1" dirty="0" smtClean="0">
                <a:latin typeface="Bahnschrift Light Condensed" pitchFamily="34" charset="0"/>
                <a:cs typeface="Arial" pitchFamily="34" charset="0"/>
              </a:rPr>
              <a:t>Илья Эренбург</a:t>
            </a:r>
            <a:endParaRPr lang="ru-RU" sz="2800" b="1" dirty="0">
              <a:latin typeface="Bahnschrift Light Condensed" pitchFamily="34" charset="0"/>
              <a:cs typeface="Arial" pitchFamily="34" charset="0"/>
            </a:endParaRPr>
          </a:p>
        </p:txBody>
      </p:sp>
    </p:spTree>
    <p:extLst>
      <p:ext uri="{BB962C8B-B14F-4D97-AF65-F5344CB8AC3E}">
        <p14:creationId xmlns:p14="http://schemas.microsoft.com/office/powerpoint/2010/main" val="771550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63688" y="5229200"/>
            <a:ext cx="7056784" cy="923330"/>
          </a:xfrm>
          <a:prstGeom prst="rect">
            <a:avLst/>
          </a:prstGeom>
        </p:spPr>
        <p:txBody>
          <a:bodyPr wrap="square">
            <a:spAutoFit/>
          </a:bodyPr>
          <a:lstStyle/>
          <a:p>
            <a:pPr algn="ctr"/>
            <a:r>
              <a:rPr lang="ru-RU" dirty="0">
                <a:latin typeface="Arial"/>
              </a:rPr>
              <a:t>Военкоры на привале. Слева направо Алексей Сурков, Константин Симонов, Евгений Кригер. Фото П. Трошкина. Июль 1941</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16632"/>
            <a:ext cx="7344816" cy="4752528"/>
          </a:xfrm>
          <a:prstGeom prst="rect">
            <a:avLst/>
          </a:prstGeom>
        </p:spPr>
      </p:pic>
    </p:spTree>
    <p:extLst>
      <p:ext uri="{BB962C8B-B14F-4D97-AF65-F5344CB8AC3E}">
        <p14:creationId xmlns:p14="http://schemas.microsoft.com/office/powerpoint/2010/main" val="234334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8" y="5760"/>
            <a:ext cx="9145016" cy="1839064"/>
          </a:xfrm>
        </p:spPr>
        <p:txBody>
          <a:bodyPr>
            <a:normAutofit/>
          </a:bodyPr>
          <a:lstStyle/>
          <a:p>
            <a:r>
              <a:rPr lang="ru-RU" b="1" dirty="0">
                <a:solidFill>
                  <a:srgbClr val="000000"/>
                </a:solidFill>
                <a:latin typeface="Bahnschrift Light Condensed" pitchFamily="34" charset="0"/>
                <a:ea typeface="Calibri"/>
              </a:rPr>
              <a:t>В армии и на флоте выходило 5 центральных газет. Главной из них была </a:t>
            </a:r>
            <a:r>
              <a:rPr lang="ru-RU" b="1" i="1" dirty="0">
                <a:solidFill>
                  <a:srgbClr val="000000"/>
                </a:solidFill>
                <a:latin typeface="Bahnschrift Light Condensed" pitchFamily="34" charset="0"/>
                <a:ea typeface="Calibri"/>
              </a:rPr>
              <a:t>«Красная звезда».</a:t>
            </a:r>
            <a:endParaRPr lang="ru-RU" b="1" dirty="0">
              <a:latin typeface="Bahnschrift Light Condensed"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844824"/>
            <a:ext cx="6048672" cy="4657477"/>
          </a:xfrm>
          <a:prstGeom prst="rect">
            <a:avLst/>
          </a:prstGeom>
        </p:spPr>
      </p:pic>
    </p:spTree>
    <p:extLst>
      <p:ext uri="{BB962C8B-B14F-4D97-AF65-F5344CB8AC3E}">
        <p14:creationId xmlns:p14="http://schemas.microsoft.com/office/powerpoint/2010/main" val="2565149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30626"/>
          </a:xfrm>
        </p:spPr>
        <p:txBody>
          <a:bodyPr>
            <a:normAutofit/>
          </a:bodyPr>
          <a:lstStyle/>
          <a:p>
            <a:r>
              <a:rPr lang="ru-RU" b="1" dirty="0">
                <a:solidFill>
                  <a:srgbClr val="000000"/>
                </a:solidFill>
                <a:latin typeface="Bahnschrift Light Condensed" pitchFamily="34" charset="0"/>
                <a:ea typeface="Calibri"/>
              </a:rPr>
              <a:t>Центральным органом на флоте была газета </a:t>
            </a:r>
            <a:r>
              <a:rPr lang="ru-RU" b="1" i="1" dirty="0">
                <a:solidFill>
                  <a:srgbClr val="FF0000"/>
                </a:solidFill>
                <a:latin typeface="Bahnschrift Light Condensed" pitchFamily="34" charset="0"/>
                <a:ea typeface="Calibri"/>
              </a:rPr>
              <a:t>«Красный флот»,</a:t>
            </a:r>
            <a:r>
              <a:rPr lang="ru-RU" b="1" dirty="0">
                <a:solidFill>
                  <a:srgbClr val="000000"/>
                </a:solidFill>
                <a:latin typeface="Bahnschrift Light Condensed" pitchFamily="34" charset="0"/>
                <a:ea typeface="Calibri"/>
              </a:rPr>
              <a:t> а в конце 1941 г. стала издаваться специальная газета для личного состава военно-воздушных сил </a:t>
            </a:r>
            <a:r>
              <a:rPr lang="ru-RU" b="1" i="1" dirty="0">
                <a:solidFill>
                  <a:srgbClr val="FF0000"/>
                </a:solidFill>
                <a:latin typeface="Bahnschrift Light Condensed" pitchFamily="34" charset="0"/>
                <a:ea typeface="Calibri"/>
              </a:rPr>
              <a:t>«Сталинский сокол»,</a:t>
            </a:r>
            <a:r>
              <a:rPr lang="ru-RU" b="1" dirty="0">
                <a:solidFill>
                  <a:srgbClr val="000000"/>
                </a:solidFill>
                <a:latin typeface="Bahnschrift Light Condensed" pitchFamily="34" charset="0"/>
                <a:ea typeface="Calibri"/>
              </a:rPr>
              <a:t> затем – </a:t>
            </a:r>
            <a:r>
              <a:rPr lang="ru-RU" b="1" i="1" dirty="0">
                <a:solidFill>
                  <a:srgbClr val="FF0000"/>
                </a:solidFill>
                <a:latin typeface="Bahnschrift Light Condensed" pitchFamily="34" charset="0"/>
                <a:ea typeface="Calibri"/>
              </a:rPr>
              <a:t>«Красный сокол»</a:t>
            </a:r>
            <a:r>
              <a:rPr lang="ru-RU" b="1" dirty="0">
                <a:solidFill>
                  <a:srgbClr val="000000"/>
                </a:solidFill>
                <a:latin typeface="Bahnschrift Light Condensed" pitchFamily="34" charset="0"/>
                <a:ea typeface="Calibri"/>
              </a:rPr>
              <a:t> – для личного состава авиации дальнего действия. </a:t>
            </a:r>
            <a:endParaRPr lang="ru-RU" b="1" dirty="0">
              <a:latin typeface="Bahnschrift Light Condensed" pitchFamily="34" charset="0"/>
            </a:endParaRPr>
          </a:p>
        </p:txBody>
      </p:sp>
    </p:spTree>
    <p:extLst>
      <p:ext uri="{BB962C8B-B14F-4D97-AF65-F5344CB8AC3E}">
        <p14:creationId xmlns:p14="http://schemas.microsoft.com/office/powerpoint/2010/main" val="1326465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741368"/>
          </a:xfrm>
        </p:spPr>
        <p:txBody>
          <a:bodyPr numCol="2">
            <a:normAutofit/>
          </a:bodyPr>
          <a:lstStyle/>
          <a:p>
            <a:r>
              <a:rPr lang="ru-RU" sz="2400" b="1" dirty="0">
                <a:solidFill>
                  <a:srgbClr val="212529"/>
                </a:solidFill>
                <a:latin typeface="Bahnschrift Light Condensed" pitchFamily="34" charset="0"/>
              </a:rPr>
              <a:t>Жди меня, и я вернусь.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Только </a:t>
            </a:r>
            <a:r>
              <a:rPr lang="ru-RU" sz="2400" b="1" dirty="0">
                <a:solidFill>
                  <a:srgbClr val="212529"/>
                </a:solidFill>
                <a:latin typeface="Bahnschrift Light Condensed" pitchFamily="34" charset="0"/>
              </a:rPr>
              <a:t>очень жди,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a:t>
            </a:r>
            <a:r>
              <a:rPr lang="ru-RU" sz="2400" b="1" dirty="0">
                <a:solidFill>
                  <a:srgbClr val="212529"/>
                </a:solidFill>
                <a:latin typeface="Bahnschrift Light Condensed" pitchFamily="34" charset="0"/>
              </a:rPr>
              <a:t>, когда наводят грусть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Желтые </a:t>
            </a:r>
            <a:r>
              <a:rPr lang="ru-RU" sz="2400" b="1" dirty="0">
                <a:solidFill>
                  <a:srgbClr val="212529"/>
                </a:solidFill>
                <a:latin typeface="Bahnschrift Light Condensed" pitchFamily="34" charset="0"/>
              </a:rPr>
              <a:t>дожди,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a:t>
            </a:r>
            <a:r>
              <a:rPr lang="ru-RU" sz="2400" b="1" dirty="0">
                <a:solidFill>
                  <a:srgbClr val="212529"/>
                </a:solidFill>
                <a:latin typeface="Bahnschrift Light Condensed" pitchFamily="34" charset="0"/>
              </a:rPr>
              <a:t>, когда снега метут,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a:t>
            </a:r>
            <a:r>
              <a:rPr lang="ru-RU" sz="2400" b="1" dirty="0">
                <a:solidFill>
                  <a:srgbClr val="212529"/>
                </a:solidFill>
                <a:latin typeface="Bahnschrift Light Condensed" pitchFamily="34" charset="0"/>
              </a:rPr>
              <a:t>, когда жара,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a:t>
            </a:r>
            <a:r>
              <a:rPr lang="ru-RU" sz="2400" b="1" dirty="0">
                <a:solidFill>
                  <a:srgbClr val="212529"/>
                </a:solidFill>
                <a:latin typeface="Bahnschrift Light Condensed" pitchFamily="34" charset="0"/>
              </a:rPr>
              <a:t>, когда других не ждут</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Позабыв вчера.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a:t>
            </a:r>
            <a:r>
              <a:rPr lang="ru-RU" sz="2400" b="1" dirty="0">
                <a:solidFill>
                  <a:srgbClr val="212529"/>
                </a:solidFill>
                <a:latin typeface="Bahnschrift Light Condensed" pitchFamily="34" charset="0"/>
              </a:rPr>
              <a:t>, когда из дальних </a:t>
            </a:r>
            <a:r>
              <a:rPr lang="ru-RU" sz="2400" b="1" dirty="0" smtClean="0">
                <a:solidFill>
                  <a:srgbClr val="212529"/>
                </a:solidFill>
                <a:latin typeface="Bahnschrift Light Condensed" pitchFamily="34" charset="0"/>
              </a:rPr>
              <a:t>мест</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Писем не придет</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Жди, когда уж </a:t>
            </a:r>
            <a:r>
              <a:rPr lang="ru-RU" sz="2400" b="1" dirty="0" smtClean="0">
                <a:solidFill>
                  <a:srgbClr val="212529"/>
                </a:solidFill>
                <a:latin typeface="Bahnschrift Light Condensed" pitchFamily="34" charset="0"/>
              </a:rPr>
              <a:t>надоест</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Всем, кто вместе ждет</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Жди меня, и я вернусь</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Не желай добра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Всем</a:t>
            </a:r>
            <a:r>
              <a:rPr lang="ru-RU" sz="2400" b="1" dirty="0">
                <a:solidFill>
                  <a:srgbClr val="212529"/>
                </a:solidFill>
                <a:latin typeface="Bahnschrift Light Condensed" pitchFamily="34" charset="0"/>
              </a:rPr>
              <a:t>, кто знает наизусть</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Что забыть пора.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Пусть </a:t>
            </a:r>
            <a:r>
              <a:rPr lang="ru-RU" sz="2400" b="1" dirty="0">
                <a:solidFill>
                  <a:srgbClr val="212529"/>
                </a:solidFill>
                <a:latin typeface="Bahnschrift Light Condensed" pitchFamily="34" charset="0"/>
              </a:rPr>
              <a:t>поверят сын и мать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В </a:t>
            </a:r>
            <a:r>
              <a:rPr lang="ru-RU" sz="2400" b="1" dirty="0">
                <a:solidFill>
                  <a:srgbClr val="212529"/>
                </a:solidFill>
                <a:latin typeface="Bahnschrift Light Condensed" pitchFamily="34" charset="0"/>
              </a:rPr>
              <a:t>то, что нет меня,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Пусть </a:t>
            </a:r>
            <a:r>
              <a:rPr lang="ru-RU" sz="2400" b="1" dirty="0">
                <a:solidFill>
                  <a:srgbClr val="212529"/>
                </a:solidFill>
                <a:latin typeface="Bahnschrift Light Condensed" pitchFamily="34" charset="0"/>
              </a:rPr>
              <a:t>друзья устанут ждать,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Сядут </a:t>
            </a:r>
            <a:r>
              <a:rPr lang="ru-RU" sz="2400" b="1" dirty="0">
                <a:solidFill>
                  <a:srgbClr val="212529"/>
                </a:solidFill>
                <a:latin typeface="Bahnschrift Light Condensed" pitchFamily="34" charset="0"/>
              </a:rPr>
              <a:t>у огня, Выпьют горькое вино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На </a:t>
            </a:r>
            <a:r>
              <a:rPr lang="ru-RU" sz="2400" b="1" dirty="0">
                <a:solidFill>
                  <a:srgbClr val="212529"/>
                </a:solidFill>
                <a:latin typeface="Bahnschrift Light Condensed" pitchFamily="34" charset="0"/>
              </a:rPr>
              <a:t>помин души</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Жди. И с ними заодно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Выпить </a:t>
            </a:r>
            <a:r>
              <a:rPr lang="ru-RU" sz="2400" b="1" dirty="0">
                <a:solidFill>
                  <a:srgbClr val="212529"/>
                </a:solidFill>
                <a:latin typeface="Bahnschrift Light Condensed" pitchFamily="34" charset="0"/>
              </a:rPr>
              <a:t>не спеши.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Жди </a:t>
            </a:r>
            <a:r>
              <a:rPr lang="ru-RU" sz="2400" b="1" dirty="0">
                <a:solidFill>
                  <a:srgbClr val="212529"/>
                </a:solidFill>
                <a:latin typeface="Bahnschrift Light Condensed" pitchFamily="34" charset="0"/>
              </a:rPr>
              <a:t>меня, и я вернусь,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Всем </a:t>
            </a:r>
            <a:r>
              <a:rPr lang="ru-RU" sz="2400" b="1" dirty="0">
                <a:solidFill>
                  <a:srgbClr val="212529"/>
                </a:solidFill>
                <a:latin typeface="Bahnschrift Light Condensed" pitchFamily="34" charset="0"/>
              </a:rPr>
              <a:t>смертям назло.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Кто </a:t>
            </a:r>
            <a:r>
              <a:rPr lang="ru-RU" sz="2400" b="1" dirty="0">
                <a:solidFill>
                  <a:srgbClr val="212529"/>
                </a:solidFill>
                <a:latin typeface="Bahnschrift Light Condensed" pitchFamily="34" charset="0"/>
              </a:rPr>
              <a:t>не ждал меня,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тот </a:t>
            </a:r>
            <a:r>
              <a:rPr lang="ru-RU" sz="2400" b="1" dirty="0">
                <a:solidFill>
                  <a:srgbClr val="212529"/>
                </a:solidFill>
                <a:latin typeface="Bahnschrift Light Condensed" pitchFamily="34" charset="0"/>
              </a:rPr>
              <a:t>пусть Скажет: - Повезло.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Не </a:t>
            </a:r>
            <a:r>
              <a:rPr lang="ru-RU" sz="2400" b="1" dirty="0">
                <a:solidFill>
                  <a:srgbClr val="212529"/>
                </a:solidFill>
                <a:latin typeface="Bahnschrift Light Condensed" pitchFamily="34" charset="0"/>
              </a:rPr>
              <a:t>понять, не ждавшим им</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Как среди огня </a:t>
            </a:r>
            <a:r>
              <a:rPr lang="ru-RU" sz="2400" b="1" dirty="0" smtClean="0">
                <a:solidFill>
                  <a:srgbClr val="212529"/>
                </a:solidFill>
                <a:latin typeface="Bahnschrift Light Condensed" pitchFamily="34" charset="0"/>
              </a:rPr>
              <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Ожиданием своим</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Ты спасла меня</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Как я выжил, будем знать Только мы с тобой</a:t>
            </a:r>
            <a:r>
              <a:rPr lang="ru-RU" sz="2400" b="1" dirty="0" smtClean="0">
                <a:solidFill>
                  <a:srgbClr val="212529"/>
                </a:solidFill>
                <a:latin typeface="Bahnschrift Light Condensed" pitchFamily="34" charset="0"/>
              </a:rPr>
              <a:t>,-</a:t>
            </a:r>
            <a:br>
              <a:rPr lang="ru-RU" sz="2400" b="1" dirty="0" smtClean="0">
                <a:solidFill>
                  <a:srgbClr val="212529"/>
                </a:solidFill>
                <a:latin typeface="Bahnschrift Light Condensed" pitchFamily="34" charset="0"/>
              </a:rPr>
            </a:br>
            <a:r>
              <a:rPr lang="ru-RU" sz="2400" b="1" dirty="0" smtClean="0">
                <a:solidFill>
                  <a:srgbClr val="212529"/>
                </a:solidFill>
                <a:latin typeface="Bahnschrift Light Condensed" pitchFamily="34" charset="0"/>
              </a:rPr>
              <a:t> </a:t>
            </a:r>
            <a:r>
              <a:rPr lang="ru-RU" sz="2400" b="1" dirty="0">
                <a:solidFill>
                  <a:srgbClr val="212529"/>
                </a:solidFill>
                <a:latin typeface="Bahnschrift Light Condensed" pitchFamily="34" charset="0"/>
              </a:rPr>
              <a:t>Просто ты умела ждать, Как никто другой.</a:t>
            </a:r>
            <a:endParaRPr lang="ru-RU" sz="2400" b="1" dirty="0">
              <a:latin typeface="Bahnschrift Light Condensed" pitchFamily="34" charset="0"/>
            </a:endParaRPr>
          </a:p>
        </p:txBody>
      </p:sp>
    </p:spTree>
    <p:extLst>
      <p:ext uri="{BB962C8B-B14F-4D97-AF65-F5344CB8AC3E}">
        <p14:creationId xmlns:p14="http://schemas.microsoft.com/office/powerpoint/2010/main" val="179594943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160</Words>
  <Application>Microsoft Office PowerPoint</Application>
  <PresentationFormat>Экран (4:3)</PresentationFormat>
  <Paragraphs>20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СМИ во время Великой отечественной войны</vt:lpstr>
      <vt:lpstr> Все СМИ во время Великой Отечественной войны работали в особом режиме. </vt:lpstr>
      <vt:lpstr> 24 июня 1941 г. было создано «Совинформбюро»</vt:lpstr>
      <vt:lpstr>2 основные функции СМИ во время ВОВ</vt:lpstr>
      <vt:lpstr>РАДИО в лицах</vt:lpstr>
      <vt:lpstr>Оно передало правительственное заявление о нападении Германии на СССР в 12 часов 22 июня, и уже через 45 минут транслировались первые военные «Последние известия»</vt:lpstr>
      <vt:lpstr>ГАЗЕТЫ в лицах</vt:lpstr>
      <vt:lpstr>Презентация PowerPoint</vt:lpstr>
      <vt:lpstr>В армии и на флоте выходило 5 центральных газет. Главной из них была «Красная звезда».</vt:lpstr>
      <vt:lpstr>Центральным органом на флоте была газета «Красный флот», а в конце 1941 г. стала издаваться специальная газета для личного состава военно-воздушных сил «Сталинский сокол», затем – «Красный сокол» – для личного состава авиации дальнего действия. </vt:lpstr>
      <vt:lpstr>Жди меня, и я вернусь.  Только очень жди,  Жди, когда наводят грусть  Желтые дожди,  Жди, когда снега метут,  Жди, когда жара,  Жди, когда других не ждут,  Позабыв вчера.  Жди, когда из дальних мест  Писем не придет,  Жди, когда уж надоест  Всем, кто вместе ждет.  Жди меня, и я вернусь,  Не желай добра  Всем, кто знает наизусть,  Что забыть пора.  Пусть поверят сын и мать  В то, что нет меня,  Пусть друзья устанут ждать,  Сядут у огня, Выпьют горькое вино  На помин души...  Жди. И с ними заодно  Выпить не спеши.  Жди меня, и я вернусь,  Всем смертям назло.  Кто не ждал меня,  тот пусть Скажет: - Повезло.  Не понять, не ждавшим им,  Как среди огня  Ожиданием своим  Ты спасла меня.  Как я выжил, будем знать Только мы с тобой,-  Просто ты умела ждать, Как никто другой.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СМИ во время Великой отечественной войны</dc:title>
  <dc:creator>chulp</dc:creator>
  <cp:lastModifiedBy>Пользователь Windows</cp:lastModifiedBy>
  <cp:revision>10</cp:revision>
  <dcterms:created xsi:type="dcterms:W3CDTF">2020-04-28T09:31:04Z</dcterms:created>
  <dcterms:modified xsi:type="dcterms:W3CDTF">2020-04-28T10:19:11Z</dcterms:modified>
</cp:coreProperties>
</file>